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42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Box 6"/>
          <p:cNvSpPr txBox="1"/>
          <p:nvPr userDrawn="1"/>
        </p:nvSpPr>
        <p:spPr>
          <a:xfrm>
            <a:off x="457200" y="63246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smtClean="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smtClean="0"/>
              <a:t>Part </a:t>
            </a:r>
            <a:r>
              <a:rPr lang="en-US" dirty="0" smtClean="0"/>
              <a:t>2, </a:t>
            </a:r>
            <a:r>
              <a:rPr lang="en-US" dirty="0" smtClean="0"/>
              <a:t>Lecture</a:t>
            </a:r>
            <a:r>
              <a:rPr lang="en-US" baseline="0" dirty="0" smtClean="0"/>
              <a:t> </a:t>
            </a:r>
            <a:r>
              <a:rPr lang="en-US" baseline="0" dirty="0" smtClean="0"/>
              <a:t>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t>Part </a:t>
            </a:r>
            <a:r>
              <a:rPr lang="en-US" dirty="0" smtClean="0"/>
              <a:t>2:  Introduction to Administrative Law</a:t>
            </a:r>
            <a:endParaRPr lang="en-US" dirty="0" smtClean="0"/>
          </a:p>
          <a:p>
            <a:r>
              <a:rPr lang="en-US" dirty="0" smtClean="0"/>
              <a:t>Lecture </a:t>
            </a:r>
            <a:r>
              <a:rPr lang="en-US" dirty="0" smtClean="0"/>
              <a:t>4:  Understanding the Difference Between Rulemaking and Adjudication</a:t>
            </a:r>
            <a:endParaRPr lang="en-US" dirty="0"/>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Bi-Metallic</a:t>
            </a:r>
            <a:endParaRPr lang="en-US" i="1" dirty="0"/>
          </a:p>
        </p:txBody>
      </p:sp>
      <p:sp>
        <p:nvSpPr>
          <p:cNvPr id="3" name="Content Placeholder 2"/>
          <p:cNvSpPr>
            <a:spLocks noGrp="1"/>
          </p:cNvSpPr>
          <p:nvPr>
            <p:ph idx="1"/>
          </p:nvPr>
        </p:nvSpPr>
        <p:spPr>
          <a:xfrm>
            <a:off x="304800" y="1447800"/>
            <a:ext cx="8534400" cy="4876800"/>
          </a:xfrm>
        </p:spPr>
        <p:txBody>
          <a:bodyPr>
            <a:normAutofit fontScale="70000" lnSpcReduction="20000"/>
          </a:bodyPr>
          <a:lstStyle/>
          <a:p>
            <a:r>
              <a:rPr lang="en-US" dirty="0" smtClean="0"/>
              <a:t>Issue:  “Whether all individuals have a constitutional right to be hard before a matter can be decided in which all are equally concerned?”  (CB 21)</a:t>
            </a:r>
          </a:p>
          <a:p>
            <a:pPr lvl="1"/>
            <a:r>
              <a:rPr lang="en-US" dirty="0" smtClean="0"/>
              <a:t>i.e., was this an adjudicatory action similar to </a:t>
            </a:r>
            <a:r>
              <a:rPr lang="en-US" i="1" dirty="0" smtClean="0"/>
              <a:t>Londoner</a:t>
            </a:r>
            <a:r>
              <a:rPr lang="en-US" dirty="0" smtClean="0"/>
              <a:t>, or was it a rulemaking action similar to the passage of legislation?</a:t>
            </a:r>
          </a:p>
          <a:p>
            <a:r>
              <a:rPr lang="en-US" dirty="0" smtClean="0"/>
              <a:t>Holding:  No, in cases of rules of general applicability, individualized hearings prior to adoption of a rule are not required.</a:t>
            </a:r>
          </a:p>
          <a:p>
            <a:pPr lvl="1"/>
            <a:r>
              <a:rPr lang="en-US" dirty="0" smtClean="0"/>
              <a:t>“Where a rule of conduct applies to more than a few people it is impracticable that every one should have a direct voice in its adoption.  The Constitution does not require all public acts to be done in town meeting or an assembly of the whole.”  (CB 21)</a:t>
            </a:r>
          </a:p>
          <a:p>
            <a:r>
              <a:rPr lang="en-US" dirty="0" smtClean="0"/>
              <a:t>Reasoning (distinguishing </a:t>
            </a:r>
            <a:r>
              <a:rPr lang="en-US" i="1" dirty="0" smtClean="0"/>
              <a:t>Londoner</a:t>
            </a:r>
            <a:r>
              <a:rPr lang="en-US" dirty="0" smtClean="0"/>
              <a:t>):</a:t>
            </a:r>
          </a:p>
          <a:p>
            <a:pPr lvl="1"/>
            <a:r>
              <a:rPr lang="en-US" dirty="0" smtClean="0"/>
              <a:t>“A relatively small number of persons was concerned [in </a:t>
            </a:r>
            <a:r>
              <a:rPr lang="en-US" i="1" dirty="0" smtClean="0"/>
              <a:t>Londoner</a:t>
            </a:r>
            <a:r>
              <a:rPr lang="en-US" dirty="0" smtClean="0"/>
              <a:t>], in each case upon individual grounds, [entitling them] to a hearing.  But that decision is far from reaching a general determination [as to all assessments] . . . .” (CB 22)</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Difficult!</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Lincoln v. Vigil</a:t>
            </a:r>
            <a:r>
              <a:rPr lang="en-US" dirty="0" smtClean="0"/>
              <a:t> (1993)</a:t>
            </a:r>
            <a:endParaRPr lang="en-US" i="1" dirty="0" smtClean="0"/>
          </a:p>
          <a:p>
            <a:pPr lvl="1"/>
            <a:r>
              <a:rPr lang="en-US" dirty="0" smtClean="0"/>
              <a:t>“Determining whether an agency’s statement is what the APA calls a ‘rule’ can be a difficult exercise.”  (CB 23)</a:t>
            </a:r>
          </a:p>
          <a:p>
            <a:r>
              <a:rPr lang="en-US" b="1" i="1" dirty="0" smtClean="0"/>
              <a:t>This is difficult!</a:t>
            </a:r>
            <a:endParaRPr lang="en-US" dirty="0" smtClean="0"/>
          </a:p>
          <a:p>
            <a:r>
              <a:rPr lang="en-US" dirty="0" smtClean="0"/>
              <a:t>Executive Order 12866, § 3(D)</a:t>
            </a:r>
          </a:p>
          <a:p>
            <a:pPr lvl="1"/>
            <a:r>
              <a:rPr lang="en-US" dirty="0" smtClean="0"/>
              <a:t>“’Regulation’ or ‘rule’ means an agency statement of general applicability and future effect, which the agency intends to have the force and effect of law, that is designed to implement, interpret, or prescribe law or policy or to describe the procedure or practice requirements of an agency . . . .”  (CB 22-23)</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Yesler</a:t>
            </a:r>
            <a:r>
              <a:rPr lang="en-US" i="1" dirty="0" smtClean="0"/>
              <a:t> v. Cisneros</a:t>
            </a:r>
            <a:endParaRPr lang="en-US" i="1" dirty="0"/>
          </a:p>
        </p:txBody>
      </p:sp>
      <p:sp>
        <p:nvSpPr>
          <p:cNvPr id="3" name="Content Placeholder 2"/>
          <p:cNvSpPr>
            <a:spLocks noGrp="1"/>
          </p:cNvSpPr>
          <p:nvPr>
            <p:ph idx="1"/>
          </p:nvPr>
        </p:nvSpPr>
        <p:spPr/>
        <p:txBody>
          <a:bodyPr>
            <a:normAutofit fontScale="77500" lnSpcReduction="20000"/>
          </a:bodyPr>
          <a:lstStyle/>
          <a:p>
            <a:r>
              <a:rPr lang="en-US" i="1" dirty="0" err="1" smtClean="0"/>
              <a:t>Yesler</a:t>
            </a:r>
            <a:r>
              <a:rPr lang="en-US" i="1" dirty="0" smtClean="0"/>
              <a:t> Terrace Community Council v. Cisneros</a:t>
            </a:r>
            <a:r>
              <a:rPr lang="en-US" dirty="0" smtClean="0"/>
              <a:t> (9th Cir. 1994)</a:t>
            </a:r>
            <a:endParaRPr lang="en-US" i="1" dirty="0" smtClean="0"/>
          </a:p>
          <a:p>
            <a:r>
              <a:rPr lang="en-US" dirty="0" smtClean="0"/>
              <a:t>Background:</a:t>
            </a:r>
          </a:p>
          <a:p>
            <a:pPr lvl="1"/>
            <a:r>
              <a:rPr lang="en-US" dirty="0" err="1" smtClean="0"/>
              <a:t>Yelser</a:t>
            </a:r>
            <a:r>
              <a:rPr lang="en-US" dirty="0" smtClean="0"/>
              <a:t> represented a group of tenants in public housing projects in Washington state</a:t>
            </a:r>
          </a:p>
          <a:p>
            <a:pPr lvl="1"/>
            <a:r>
              <a:rPr lang="en-US" dirty="0" smtClean="0"/>
              <a:t>Public housing tenants are subject to certain pre-eviction protections, except in cases involving drug-related or certain other criminal activity</a:t>
            </a:r>
          </a:p>
          <a:p>
            <a:pPr lvl="1"/>
            <a:r>
              <a:rPr lang="en-US" dirty="0" smtClean="0"/>
              <a:t>The State of Washington adopted certain guidelines and submitted them to the federal Dep’t of Housing and Urban Development for Approval, which were approved without a notice-and-comment rulemaking process</a:t>
            </a:r>
          </a:p>
          <a:p>
            <a:pPr lvl="1"/>
            <a:r>
              <a:rPr lang="en-US" dirty="0" smtClean="0"/>
              <a:t>A resident in a public housing project was served with an eviction notice, pursuant to these new guidelines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Yesler</a:t>
            </a:r>
            <a:r>
              <a:rPr lang="en-US" i="1" dirty="0" smtClean="0"/>
              <a:t> v. Cisneros</a:t>
            </a:r>
            <a:endParaRPr lang="en-US" i="1" dirty="0"/>
          </a:p>
        </p:txBody>
      </p:sp>
      <p:sp>
        <p:nvSpPr>
          <p:cNvPr id="3" name="Content Placeholder 2"/>
          <p:cNvSpPr>
            <a:spLocks noGrp="1"/>
          </p:cNvSpPr>
          <p:nvPr>
            <p:ph idx="1"/>
          </p:nvPr>
        </p:nvSpPr>
        <p:spPr/>
        <p:txBody>
          <a:bodyPr>
            <a:normAutofit fontScale="85000" lnSpcReduction="10000"/>
          </a:bodyPr>
          <a:lstStyle/>
          <a:p>
            <a:r>
              <a:rPr lang="en-US" dirty="0" smtClean="0"/>
              <a:t>Issue:  does the nature of the determination made here more resemble a rulemaking (to which certain procedural requirements would have applied) or an adjudication (in which only the State of Washington was entitled to participate)?</a:t>
            </a:r>
          </a:p>
          <a:p>
            <a:r>
              <a:rPr lang="en-US" dirty="0" smtClean="0"/>
              <a:t>Holding:  because the effect of this determination was to deprive a large group of citizens of certain rights, it had the effect of a rulemaking, regardless of whether HUD was making an adjudicatory-like decision specific to Washington state’s procedures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Irritated Residents v. EPA</a:t>
            </a: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i="1" dirty="0" err="1" smtClean="0"/>
              <a:t>Ass’n</a:t>
            </a:r>
            <a:r>
              <a:rPr lang="en-US" i="1" dirty="0" smtClean="0"/>
              <a:t> of Irritated Residents v. EPA</a:t>
            </a:r>
            <a:r>
              <a:rPr lang="en-US" dirty="0" smtClean="0"/>
              <a:t> (D.C. Cir. 2007)</a:t>
            </a:r>
          </a:p>
          <a:p>
            <a:r>
              <a:rPr lang="en-US" dirty="0" smtClean="0"/>
              <a:t>Background:</a:t>
            </a:r>
          </a:p>
          <a:p>
            <a:pPr lvl="1"/>
            <a:r>
              <a:rPr lang="en-US" dirty="0" smtClean="0"/>
              <a:t>Certain farms, known as “animal feeding operations” (AFOs) emit high levels of pollutants bringing them under the regulatory scope of various federal statutes administered by the EPA</a:t>
            </a:r>
          </a:p>
          <a:p>
            <a:pPr lvl="1"/>
            <a:r>
              <a:rPr lang="en-US" dirty="0" smtClean="0"/>
              <a:t>Not all AFOs fell under the regulatory scope, which was based on certain minimum levels of emissions</a:t>
            </a:r>
          </a:p>
          <a:p>
            <a:pPr lvl="2"/>
            <a:r>
              <a:rPr lang="en-US" dirty="0" smtClean="0"/>
              <a:t>But, no agreed upon method existed for measuring emissions</a:t>
            </a:r>
          </a:p>
          <a:p>
            <a:pPr lvl="1"/>
            <a:r>
              <a:rPr lang="en-US" dirty="0" smtClean="0"/>
              <a:t>Instead of promulgating a rule regarding the method for measuring emissions, the EPA entered into many (1000s) of agreements with individual AFOs that might be in violation</a:t>
            </a:r>
          </a:p>
          <a:p>
            <a:pPr lvl="2"/>
            <a:r>
              <a:rPr lang="en-US" dirty="0" smtClean="0"/>
              <a:t>In the agreements, the AFOs consent to a two-year period during which the EPA will study methods of emissions measurement, and to pay a fine for their alleged/potential violations the funds from which will be used to support the research</a:t>
            </a:r>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Irritated Residents v. EPA</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t>Background (</a:t>
            </a:r>
            <a:r>
              <a:rPr lang="en-US" dirty="0" err="1" smtClean="0"/>
              <a:t>con’t</a:t>
            </a:r>
            <a:r>
              <a:rPr lang="en-US" dirty="0" smtClean="0"/>
              <a:t>):</a:t>
            </a:r>
          </a:p>
          <a:p>
            <a:pPr lvl="1"/>
            <a:r>
              <a:rPr lang="en-US" dirty="0" smtClean="0"/>
              <a:t>Because these were individual “settlements” with potential violators, the EPA did not provide members of the community with a notice-and-comment process during which they could submit their views on the Agreements</a:t>
            </a:r>
          </a:p>
          <a:p>
            <a:r>
              <a:rPr lang="en-US" dirty="0" smtClean="0"/>
              <a:t>Issue:  Because such a broad number of AFOs were affected, all of which had effectively identical agreements, was this in fact an exercise of </a:t>
            </a:r>
            <a:r>
              <a:rPr lang="en-US" i="1" dirty="0" smtClean="0"/>
              <a:t>rulemaking</a:t>
            </a:r>
            <a:r>
              <a:rPr lang="en-US" dirty="0" smtClean="0"/>
              <a:t> authority (which would have required a public comment period) and not </a:t>
            </a:r>
            <a:r>
              <a:rPr lang="en-US" i="1" dirty="0" smtClean="0"/>
              <a:t>adjudication</a:t>
            </a:r>
            <a:r>
              <a:rPr lang="en-US" dirty="0" smtClean="0"/>
              <a:t> as the EPA claimed?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Irritated Residents v. EPA</a:t>
            </a:r>
            <a:endParaRPr lang="en-US" i="1" dirty="0"/>
          </a:p>
        </p:txBody>
      </p:sp>
      <p:sp>
        <p:nvSpPr>
          <p:cNvPr id="3" name="Content Placeholder 2"/>
          <p:cNvSpPr>
            <a:spLocks noGrp="1"/>
          </p:cNvSpPr>
          <p:nvPr>
            <p:ph idx="1"/>
          </p:nvPr>
        </p:nvSpPr>
        <p:spPr/>
        <p:txBody>
          <a:bodyPr>
            <a:normAutofit fontScale="70000" lnSpcReduction="20000"/>
          </a:bodyPr>
          <a:lstStyle/>
          <a:p>
            <a:r>
              <a:rPr lang="en-US" dirty="0" smtClean="0"/>
              <a:t>Holding:  The Agreements were adjudicatory action and members of affected communities were not entitled to opportunity for public comment</a:t>
            </a:r>
          </a:p>
          <a:p>
            <a:r>
              <a:rPr lang="en-US" dirty="0" smtClean="0"/>
              <a:t>Reasoning:  The Agreements do not express the EPA’s implementation of any of its organic acts, but rather are a preliminary step – which does not find violation – the EPA has adopted to help develop a reliable methodology for use in a future rulemaking</a:t>
            </a:r>
          </a:p>
          <a:p>
            <a:pPr lvl="1"/>
            <a:r>
              <a:rPr lang="en-US" dirty="0" smtClean="0"/>
              <a:t>“The AFOs’ Agreement with EPA does not express the agency’s implementation of any provision of . . . [the statutes] . . . .  Rather, the Agreement implements a preliminary step – finding a reliable methodology – that the agency deems a prerequisite to enforcement of the Acts.  The Agreement makes no determination of an AFO’s compliance with the Acts and makes no definitive statement of enforcement or interpretive practices that EPA will apply in its regulatory </a:t>
            </a:r>
            <a:r>
              <a:rPr lang="en-US" dirty="0" err="1" smtClean="0"/>
              <a:t>decisionmaking</a:t>
            </a:r>
            <a:r>
              <a:rPr lang="en-US" smtClean="0"/>
              <a:t>.”  (CB 32)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Rulemaking vs. Adjudication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Aren’t these two just obviously different?</a:t>
            </a:r>
          </a:p>
          <a:p>
            <a:pPr lvl="1"/>
            <a:r>
              <a:rPr lang="en-US" dirty="0" smtClean="0"/>
              <a:t>Legislatures write rules</a:t>
            </a:r>
          </a:p>
          <a:p>
            <a:pPr lvl="1"/>
            <a:r>
              <a:rPr lang="en-US" dirty="0" smtClean="0"/>
              <a:t>Courts determine the application and enforcement of rules</a:t>
            </a:r>
          </a:p>
          <a:p>
            <a:r>
              <a:rPr lang="en-US" dirty="0" smtClean="0"/>
              <a:t>In a Common Law system, courts </a:t>
            </a:r>
            <a:r>
              <a:rPr lang="en-US" i="1" dirty="0" smtClean="0"/>
              <a:t>also</a:t>
            </a:r>
            <a:r>
              <a:rPr lang="en-US" dirty="0" smtClean="0"/>
              <a:t> may create doctrine, and legislatures sometimes attempt to create rules with indirect retroactive effect</a:t>
            </a:r>
          </a:p>
          <a:p>
            <a:pPr lvl="1"/>
            <a:r>
              <a:rPr lang="en-US" dirty="0" smtClean="0"/>
              <a:t>Thus </a:t>
            </a:r>
            <a:r>
              <a:rPr lang="en-US" i="1" dirty="0" smtClean="0"/>
              <a:t>procedure</a:t>
            </a:r>
            <a:r>
              <a:rPr lang="en-US" dirty="0" smtClean="0"/>
              <a:t> becomes very important – whether an action is the writing of a rule, or the adjudication of a rule’s application implicates different procedural requirements</a:t>
            </a:r>
          </a:p>
          <a:p>
            <a:r>
              <a:rPr lang="en-US" dirty="0" smtClean="0"/>
              <a:t>Why?  (Procedural) Due Process</a:t>
            </a:r>
          </a:p>
          <a:p>
            <a:pPr lvl="1"/>
            <a:r>
              <a:rPr lang="en-US" dirty="0" smtClean="0"/>
              <a:t>Guaranteed by the Federal Constitution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Procedural Due Process</a:t>
            </a:r>
            <a:endParaRPr lang="en-US" dirty="0"/>
          </a:p>
        </p:txBody>
      </p:sp>
      <p:sp>
        <p:nvSpPr>
          <p:cNvPr id="3" name="Content Placeholder 2"/>
          <p:cNvSpPr>
            <a:spLocks noGrp="1"/>
          </p:cNvSpPr>
          <p:nvPr>
            <p:ph idx="1"/>
          </p:nvPr>
        </p:nvSpPr>
        <p:spPr>
          <a:xfrm>
            <a:off x="457200" y="1371600"/>
            <a:ext cx="8229600" cy="4953000"/>
          </a:xfrm>
        </p:spPr>
        <p:txBody>
          <a:bodyPr>
            <a:normAutofit fontScale="70000" lnSpcReduction="20000"/>
          </a:bodyPr>
          <a:lstStyle/>
          <a:p>
            <a:r>
              <a:rPr lang="en-US" dirty="0" smtClean="0"/>
              <a:t>Power ultimately originates with the People</a:t>
            </a:r>
          </a:p>
          <a:p>
            <a:pPr lvl="1"/>
            <a:r>
              <a:rPr lang="en-US" dirty="0" smtClean="0"/>
              <a:t>The People agree to a Constitution</a:t>
            </a:r>
          </a:p>
          <a:p>
            <a:pPr lvl="1"/>
            <a:r>
              <a:rPr lang="en-US" dirty="0" smtClean="0"/>
              <a:t>The Constitution establishes a Legislature and Courts</a:t>
            </a:r>
          </a:p>
          <a:p>
            <a:pPr lvl="1"/>
            <a:r>
              <a:rPr lang="en-US" dirty="0" smtClean="0"/>
              <a:t>The Legislature is Constitutionally empowered to write rules (laws)</a:t>
            </a:r>
          </a:p>
          <a:p>
            <a:pPr lvl="1"/>
            <a:r>
              <a:rPr lang="en-US" dirty="0" smtClean="0"/>
              <a:t>Courts are Constitutionally empowered to adjudicate disputes and enforce and apply laws</a:t>
            </a:r>
          </a:p>
          <a:p>
            <a:r>
              <a:rPr lang="en-US" dirty="0" smtClean="0"/>
              <a:t>Any </a:t>
            </a:r>
            <a:r>
              <a:rPr lang="en-US" i="1" dirty="0" smtClean="0"/>
              <a:t>procedural</a:t>
            </a:r>
            <a:r>
              <a:rPr lang="en-US" dirty="0" smtClean="0"/>
              <a:t> action of a Legislature or Court is presumptively Constitutional (unless it otherwise violates the Constitution or a law)</a:t>
            </a:r>
          </a:p>
          <a:p>
            <a:pPr lvl="1"/>
            <a:r>
              <a:rPr lang="en-US" dirty="0" smtClean="0"/>
              <a:t>The People are “represented” in the Legislature</a:t>
            </a:r>
          </a:p>
          <a:p>
            <a:pPr lvl="1"/>
            <a:r>
              <a:rPr lang="en-US" dirty="0" smtClean="0"/>
              <a:t>Judges are appointed pursuant to the Constitution by the political branches of Government, which “represent” the People, and are protected from political influence by “life tenure”</a:t>
            </a:r>
          </a:p>
          <a:p>
            <a:r>
              <a:rPr lang="en-US" dirty="0" smtClean="0"/>
              <a:t>Agencies are created by </a:t>
            </a:r>
            <a:r>
              <a:rPr lang="en-US" i="1" dirty="0" smtClean="0"/>
              <a:t>laws</a:t>
            </a:r>
            <a:r>
              <a:rPr lang="en-US" dirty="0" smtClean="0"/>
              <a:t>, not the Constitution</a:t>
            </a:r>
          </a:p>
          <a:p>
            <a:pPr lvl="1"/>
            <a:r>
              <a:rPr lang="en-US" dirty="0" smtClean="0"/>
              <a:t>Thus, in order to keep with Constitutional requirements, any agency action must be subject to heightened procedural requirements to ensure adequate protections for and participation by the People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Rulemaking vs. Adjudication</a:t>
            </a:r>
            <a:endParaRPr lang="en-US" dirty="0"/>
          </a:p>
        </p:txBody>
      </p:sp>
      <p:sp>
        <p:nvSpPr>
          <p:cNvPr id="3" name="Content Placeholder 2"/>
          <p:cNvSpPr>
            <a:spLocks noGrp="1"/>
          </p:cNvSpPr>
          <p:nvPr>
            <p:ph idx="1"/>
          </p:nvPr>
        </p:nvSpPr>
        <p:spPr/>
        <p:txBody>
          <a:bodyPr>
            <a:normAutofit fontScale="92500"/>
          </a:bodyPr>
          <a:lstStyle/>
          <a:p>
            <a:r>
              <a:rPr lang="en-US" dirty="0" smtClean="0"/>
              <a:t>Thus, determining whether an action is rulemaking or adjudication implicates different procedural protections and requirements</a:t>
            </a:r>
          </a:p>
          <a:p>
            <a:r>
              <a:rPr lang="en-US" dirty="0" smtClean="0"/>
              <a:t>This ensures agencies – not specifically empowered in the Constitution – can be reconciled with Constitutional requirements of Due Process and Separation of Powers</a:t>
            </a:r>
          </a:p>
          <a:p>
            <a:r>
              <a:rPr lang="en-US" dirty="0" smtClean="0"/>
              <a:t>(much of this course will concern these questions!)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Londoner</a:t>
            </a:r>
            <a:endParaRPr lang="en-US" i="1" dirty="0"/>
          </a:p>
        </p:txBody>
      </p:sp>
      <p:sp>
        <p:nvSpPr>
          <p:cNvPr id="3" name="Content Placeholder 2"/>
          <p:cNvSpPr>
            <a:spLocks noGrp="1"/>
          </p:cNvSpPr>
          <p:nvPr>
            <p:ph idx="1"/>
          </p:nvPr>
        </p:nvSpPr>
        <p:spPr/>
        <p:txBody>
          <a:bodyPr>
            <a:normAutofit fontScale="85000" lnSpcReduction="20000"/>
          </a:bodyPr>
          <a:lstStyle/>
          <a:p>
            <a:r>
              <a:rPr lang="en-US" i="1" dirty="0" smtClean="0"/>
              <a:t>Londoner v. City and County of Denver</a:t>
            </a:r>
            <a:r>
              <a:rPr lang="en-US" dirty="0" smtClean="0"/>
              <a:t> (1908)</a:t>
            </a:r>
            <a:endParaRPr lang="en-US" i="1" dirty="0" smtClean="0"/>
          </a:p>
          <a:p>
            <a:r>
              <a:rPr lang="en-US" dirty="0" smtClean="0"/>
              <a:t>Background:</a:t>
            </a:r>
          </a:p>
          <a:p>
            <a:pPr lvl="1"/>
            <a:r>
              <a:rPr lang="en-US" dirty="0" smtClean="0"/>
              <a:t>Londoner owned a house on a street</a:t>
            </a:r>
          </a:p>
          <a:p>
            <a:pPr lvl="1"/>
            <a:r>
              <a:rPr lang="en-US" dirty="0" smtClean="0"/>
              <a:t>The street needed repair, and the city conducted the repair</a:t>
            </a:r>
          </a:p>
          <a:p>
            <a:pPr lvl="1"/>
            <a:r>
              <a:rPr lang="en-US" dirty="0" smtClean="0"/>
              <a:t>In order to complete the repair, two actions were required:</a:t>
            </a:r>
          </a:p>
          <a:p>
            <a:pPr lvl="2"/>
            <a:r>
              <a:rPr lang="en-US" dirty="0" smtClean="0"/>
              <a:t>(1) a decision to undertake the repair</a:t>
            </a:r>
          </a:p>
          <a:p>
            <a:pPr lvl="2"/>
            <a:r>
              <a:rPr lang="en-US" dirty="0" smtClean="0"/>
              <a:t>(2) a process for prescribing an “assessment” which certain taxpayers would pay</a:t>
            </a:r>
          </a:p>
          <a:p>
            <a:pPr lvl="1"/>
            <a:r>
              <a:rPr lang="en-US" dirty="0" smtClean="0"/>
              <a:t>The city determined the work necessary and ordered its completion</a:t>
            </a:r>
          </a:p>
          <a:p>
            <a:pPr lvl="1"/>
            <a:r>
              <a:rPr lang="en-US" dirty="0" smtClean="0"/>
              <a:t>The city also prescribed an assessment, which has several required procedural steps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Londoner</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t>The assessment process:</a:t>
            </a:r>
          </a:p>
          <a:p>
            <a:pPr lvl="1"/>
            <a:r>
              <a:rPr lang="en-US" dirty="0" smtClean="0"/>
              <a:t>(1) certification of the Board of Public Works of the costs of the repair and a preliminary apportionment of the tax (based on landowners or citizens believed to benefit most from it)</a:t>
            </a:r>
          </a:p>
          <a:p>
            <a:pPr lvl="1"/>
            <a:r>
              <a:rPr lang="en-US" dirty="0" smtClean="0"/>
              <a:t>(2) publication of a notice of the proposed assessment and opportunity for landowners or citizens to submit written comments</a:t>
            </a:r>
          </a:p>
          <a:p>
            <a:pPr lvl="1"/>
            <a:r>
              <a:rPr lang="en-US" dirty="0" smtClean="0"/>
              <a:t>(3) consideration of any objections or comments filed by landowners or citizens</a:t>
            </a:r>
          </a:p>
          <a:p>
            <a:pPr lvl="1"/>
            <a:r>
              <a:rPr lang="en-US" dirty="0" smtClean="0"/>
              <a:t>(4) approval (and assessment) of the tax by the city council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Londoner</a:t>
            </a:r>
            <a:endParaRPr lang="en-US" i="1" dirty="0"/>
          </a:p>
        </p:txBody>
      </p:sp>
      <p:sp>
        <p:nvSpPr>
          <p:cNvPr id="3" name="Content Placeholder 2"/>
          <p:cNvSpPr>
            <a:spLocks noGrp="1"/>
          </p:cNvSpPr>
          <p:nvPr>
            <p:ph idx="1"/>
          </p:nvPr>
        </p:nvSpPr>
        <p:spPr/>
        <p:txBody>
          <a:bodyPr>
            <a:normAutofit fontScale="85000" lnSpcReduction="20000"/>
          </a:bodyPr>
          <a:lstStyle/>
          <a:p>
            <a:r>
              <a:rPr lang="en-US" dirty="0" smtClean="0"/>
              <a:t>Issue:  was this procedure adequate to protect the Constitutional Procedural Due Process requirements of citizens?</a:t>
            </a:r>
          </a:p>
          <a:p>
            <a:pPr lvl="1"/>
            <a:r>
              <a:rPr lang="en-US" dirty="0" smtClean="0"/>
              <a:t>“From beginning to end of the proceedings, the landowners, although allowed to formulate and file complaints and objections, were not afforded an opportunity to be heard upon them.  Upon these facts was there a denial by the State of the due process of law guaranteed by the Fourteenth Amendment . . . ?” (CB 19-20)</a:t>
            </a:r>
          </a:p>
          <a:p>
            <a:r>
              <a:rPr lang="en-US" dirty="0" smtClean="0"/>
              <a:t>Answer:  no, because no opportunity for the affected landowners or citizens to be heard in an individual hearing was provided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Londoner</a:t>
            </a:r>
            <a:endParaRPr lang="en-US" i="1" dirty="0"/>
          </a:p>
        </p:txBody>
      </p:sp>
      <p:sp>
        <p:nvSpPr>
          <p:cNvPr id="3" name="Content Placeholder 2"/>
          <p:cNvSpPr>
            <a:spLocks noGrp="1"/>
          </p:cNvSpPr>
          <p:nvPr>
            <p:ph idx="1"/>
          </p:nvPr>
        </p:nvSpPr>
        <p:spPr/>
        <p:txBody>
          <a:bodyPr>
            <a:normAutofit fontScale="77500" lnSpcReduction="20000"/>
          </a:bodyPr>
          <a:lstStyle/>
          <a:p>
            <a:r>
              <a:rPr lang="en-US" dirty="0" smtClean="0"/>
              <a:t>Reasoning:  while the assessment of taxes </a:t>
            </a:r>
            <a:r>
              <a:rPr lang="en-US" i="1" dirty="0" smtClean="0"/>
              <a:t>generally</a:t>
            </a:r>
            <a:r>
              <a:rPr lang="en-US" dirty="0" smtClean="0"/>
              <a:t> is a matter of writing rules, the assessment of taxes </a:t>
            </a:r>
            <a:r>
              <a:rPr lang="en-US" i="1" dirty="0" smtClean="0"/>
              <a:t>specifically</a:t>
            </a:r>
            <a:r>
              <a:rPr lang="en-US" dirty="0" smtClean="0"/>
              <a:t> (to some but not all persons) is a matter of making specific determinations – more like the work of a court than a legislature</a:t>
            </a:r>
          </a:p>
          <a:p>
            <a:pPr lvl="1"/>
            <a:r>
              <a:rPr lang="en-US" dirty="0" smtClean="0"/>
              <a:t>“But where the legislature of a State, instead of fixing the tax itself, commits to some subordinate body the duty of determining [the amount and who will pay] . . . at some stage . . . before the taxes becomes [] fixed, the taxpayer shall have an opportunity to be heard” (CB 20)</a:t>
            </a:r>
          </a:p>
          <a:p>
            <a:r>
              <a:rPr lang="en-US" dirty="0" smtClean="0"/>
              <a:t>When the City Council (a legislative body) was sitting as a Board of Equalization approving a proposed assessment, it was acting in a quasi-judicial capacity and the affected landowners were entitled to a hearing (CB 20)</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Bi-Metallic</a:t>
            </a:r>
            <a:endParaRPr lang="en-US" i="1" dirty="0"/>
          </a:p>
        </p:txBody>
      </p:sp>
      <p:sp>
        <p:nvSpPr>
          <p:cNvPr id="3" name="Content Placeholder 2"/>
          <p:cNvSpPr>
            <a:spLocks noGrp="1"/>
          </p:cNvSpPr>
          <p:nvPr>
            <p:ph idx="1"/>
          </p:nvPr>
        </p:nvSpPr>
        <p:spPr/>
        <p:txBody>
          <a:bodyPr>
            <a:normAutofit fontScale="92500" lnSpcReduction="20000"/>
          </a:bodyPr>
          <a:lstStyle/>
          <a:p>
            <a:r>
              <a:rPr lang="en-US" i="1" dirty="0" smtClean="0"/>
              <a:t>Bi-Metallic Investment Co. v. State Board of Equalization of Colorado (1915)</a:t>
            </a:r>
          </a:p>
          <a:p>
            <a:r>
              <a:rPr lang="en-US" dirty="0" smtClean="0"/>
              <a:t>Background:</a:t>
            </a:r>
          </a:p>
          <a:p>
            <a:pPr lvl="1"/>
            <a:r>
              <a:rPr lang="en-US" dirty="0" smtClean="0"/>
              <a:t>The State Board of Equalization issued an order increasing the tax rate of all taxable property in Denver</a:t>
            </a:r>
          </a:p>
          <a:p>
            <a:pPr lvl="1"/>
            <a:r>
              <a:rPr lang="en-US" dirty="0" smtClean="0"/>
              <a:t>No affected landowner was provided an opportunity for a hearing prior to finalization of the tax increase</a:t>
            </a:r>
          </a:p>
          <a:p>
            <a:pPr lvl="1"/>
            <a:r>
              <a:rPr lang="en-US" dirty="0" smtClean="0"/>
              <a:t>Unlike in </a:t>
            </a:r>
            <a:r>
              <a:rPr lang="en-US" i="1" dirty="0" smtClean="0"/>
              <a:t>Londoner</a:t>
            </a:r>
            <a:r>
              <a:rPr lang="en-US" dirty="0" smtClean="0"/>
              <a:t>, the tax applied equally to all property in Denver, not just to a subset of landowners determined by a local Board of Equalization deciding “who would benefit”</a:t>
            </a:r>
            <a:endParaRPr lang="en-US" dirty="0"/>
          </a:p>
        </p:txBody>
      </p:sp>
    </p:spTree>
  </p:cSld>
  <p:clrMapOvr>
    <a:masterClrMapping/>
  </p:clrMapOvr>
</p:sld>
</file>

<file path=ppt/theme/theme1.xml><?xml version="1.0" encoding="utf-8"?>
<a:theme xmlns:a="http://schemas.openxmlformats.org/drawingml/2006/main" name="Administrative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Administrative Law</Template>
  <TotalTime>1300</TotalTime>
  <Words>1716</Words>
  <Application>Microsoft Office PowerPoint</Application>
  <PresentationFormat>On-screen Show (4:3)</PresentationFormat>
  <Paragraphs>95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Administrative Law</vt:lpstr>
      <vt:lpstr>Administrative Law</vt:lpstr>
      <vt:lpstr>Rulemaking vs. Adjudication</vt:lpstr>
      <vt:lpstr>Procedural Due Process</vt:lpstr>
      <vt:lpstr>Rulemaking vs. Adjudication</vt:lpstr>
      <vt:lpstr>Londoner</vt:lpstr>
      <vt:lpstr>Londoner</vt:lpstr>
      <vt:lpstr>Londoner</vt:lpstr>
      <vt:lpstr>Londoner</vt:lpstr>
      <vt:lpstr>Bi-Metallic</vt:lpstr>
      <vt:lpstr>Bi-Metallic</vt:lpstr>
      <vt:lpstr>This is Difficult!</vt:lpstr>
      <vt:lpstr>Yesler v. Cisneros</vt:lpstr>
      <vt:lpstr>Yesler v. Cisneros</vt:lpstr>
      <vt:lpstr>Irritated Residents v. EPA</vt:lpstr>
      <vt:lpstr>Irritated Residents v. EPA</vt:lpstr>
      <vt:lpstr>Irritated Residents v. EPA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dc:title>
  <dc:creator>David Thaw</dc:creator>
  <cp:lastModifiedBy>David Thaw</cp:lastModifiedBy>
  <cp:revision>10</cp:revision>
  <dcterms:created xsi:type="dcterms:W3CDTF">2014-12-08T08:13:14Z</dcterms:created>
  <dcterms:modified xsi:type="dcterms:W3CDTF">2014-12-09T05:53:15Z</dcterms:modified>
</cp:coreProperties>
</file>